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85" r:id="rId2"/>
    <p:sldId id="257" r:id="rId3"/>
    <p:sldId id="298" r:id="rId4"/>
    <p:sldId id="268" r:id="rId5"/>
    <p:sldId id="290" r:id="rId6"/>
    <p:sldId id="262" r:id="rId7"/>
    <p:sldId id="291" r:id="rId8"/>
    <p:sldId id="265" r:id="rId9"/>
    <p:sldId id="295" r:id="rId10"/>
    <p:sldId id="299" r:id="rId11"/>
    <p:sldId id="280" r:id="rId12"/>
    <p:sldId id="301" r:id="rId13"/>
    <p:sldId id="302" r:id="rId14"/>
    <p:sldId id="306" r:id="rId15"/>
    <p:sldId id="304" r:id="rId16"/>
    <p:sldId id="307" r:id="rId17"/>
    <p:sldId id="300" r:id="rId18"/>
    <p:sldId id="260" r:id="rId19"/>
    <p:sldId id="289" r:id="rId20"/>
    <p:sldId id="296" r:id="rId21"/>
    <p:sldId id="309" r:id="rId22"/>
    <p:sldId id="297" r:id="rId23"/>
    <p:sldId id="271" r:id="rId24"/>
    <p:sldId id="310" r:id="rId25"/>
    <p:sldId id="311" r:id="rId26"/>
    <p:sldId id="28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2" autoAdjust="0"/>
    <p:restoredTop sz="94698"/>
  </p:normalViewPr>
  <p:slideViewPr>
    <p:cSldViewPr snapToGrid="0" showGuides="1">
      <p:cViewPr varScale="1">
        <p:scale>
          <a:sx n="85" d="100"/>
          <a:sy n="85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1542-EA1E-4A1E-9774-C4415D67D2E5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7DAC-B7C4-4562-991F-2B4481CA1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8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4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3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9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0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11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5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12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6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9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66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8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52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38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8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6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98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701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0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5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3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94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0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1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9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1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40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9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36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56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79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49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95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1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75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5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333022" y="-180946"/>
            <a:ext cx="12858044" cy="72393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-5072747" y="-3094656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474818" y="-7939803"/>
            <a:ext cx="10377688" cy="10377688"/>
          </a:xfrm>
          <a:prstGeom prst="diamond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7564935" y="2416224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-2137036" y="4763812"/>
            <a:ext cx="10377688" cy="10377688"/>
          </a:xfrm>
          <a:prstGeom prst="diamond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75470" y="2547925"/>
            <a:ext cx="70460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在线购书网站的后端实现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75471" y="3889876"/>
            <a:ext cx="68389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32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报告人：翁思扬，刘冬煜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8" y="802419"/>
            <a:ext cx="1269587" cy="12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功能实现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4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基础功能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816E00-83F5-4DBC-8F5F-46736189C5A4}"/>
              </a:ext>
            </a:extLst>
          </p:cNvPr>
          <p:cNvSpPr txBox="1"/>
          <p:nvPr/>
        </p:nvSpPr>
        <p:spPr>
          <a:xfrm>
            <a:off x="1099130" y="1721918"/>
            <a:ext cx="3968710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SQL Alchemy</a:t>
            </a:r>
            <a:r>
              <a:rPr lang="zh-CN" altLang="en-US" dirty="0">
                <a:solidFill>
                  <a:schemeClr val="bg1"/>
                </a:solidFill>
              </a:rPr>
              <a:t>与数据库交互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7EFF1-6548-44F4-A25C-4FE21B42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" y="3512504"/>
            <a:ext cx="4791744" cy="2057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4490F-840E-4B7D-8B93-56FD8EA51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229" y="1721918"/>
            <a:ext cx="6290821" cy="40867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F6B5CD9-ABE0-4915-8404-AC3F52216987}"/>
              </a:ext>
            </a:extLst>
          </p:cNvPr>
          <p:cNvSpPr txBox="1"/>
          <p:nvPr/>
        </p:nvSpPr>
        <p:spPr>
          <a:xfrm>
            <a:off x="1099130" y="2207482"/>
            <a:ext cx="393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ORM</a:t>
            </a:r>
            <a:r>
              <a:rPr lang="zh-CN" altLang="en-US" dirty="0"/>
              <a:t>，避免直接使用</a:t>
            </a:r>
            <a:r>
              <a:rPr lang="en-US" altLang="zh-CN" dirty="0"/>
              <a:t>SQL</a:t>
            </a:r>
            <a:r>
              <a:rPr lang="zh-CN" altLang="en-US" dirty="0"/>
              <a:t>语句。</a:t>
            </a:r>
            <a:endParaRPr lang="en-US" altLang="zh-CN" dirty="0"/>
          </a:p>
          <a:p>
            <a:r>
              <a:rPr lang="zh-CN" altLang="en-US" dirty="0"/>
              <a:t>封装成类与一般的编程习惯更接近。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基础功能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C4A624-827A-456D-B32C-0E0A7629A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61" y="940323"/>
            <a:ext cx="7953321" cy="5438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046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搜索功能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C0A005-6BF6-4B25-9099-DA26FA6C75C8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支持多关键词部分匹配查询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8CF0DE-13D8-4AD9-8F2A-8A96F497C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165" y="2170534"/>
            <a:ext cx="7265263" cy="41359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3F8B0B2-C6EF-474C-ACDC-428E53D1E85A}"/>
              </a:ext>
            </a:extLst>
          </p:cNvPr>
          <p:cNvSpPr txBox="1"/>
          <p:nvPr/>
        </p:nvSpPr>
        <p:spPr>
          <a:xfrm>
            <a:off x="1099131" y="2207482"/>
            <a:ext cx="267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使用字符串拼接的方式，原因如下：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实现多关键词查询的逻辑更流畅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SQL Alchemy</a:t>
            </a:r>
            <a:r>
              <a:rPr lang="zh-CN" altLang="en-US" dirty="0"/>
              <a:t>的游标功能只支持使用</a:t>
            </a:r>
            <a:r>
              <a:rPr lang="en-US" altLang="zh-CN" dirty="0"/>
              <a:t>SQL</a:t>
            </a:r>
            <a:r>
              <a:rPr lang="zh-CN" altLang="en-US" dirty="0"/>
              <a:t>语句进行查询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172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搜索功能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C0A005-6BF6-4B25-9099-DA26FA6C75C8}"/>
              </a:ext>
            </a:extLst>
          </p:cNvPr>
          <p:cNvSpPr txBox="1"/>
          <p:nvPr/>
        </p:nvSpPr>
        <p:spPr>
          <a:xfrm>
            <a:off x="957727" y="1588797"/>
            <a:ext cx="5791865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使用游标实现分页返回结果，避免</a:t>
            </a: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数据量过大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9A306F-B6AF-41E6-BA0A-F80AD8A60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27" y="2114367"/>
            <a:ext cx="6554115" cy="13146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831794-396E-4271-95A3-F01F57C9CA53}"/>
              </a:ext>
            </a:extLst>
          </p:cNvPr>
          <p:cNvSpPr txBox="1"/>
          <p:nvPr/>
        </p:nvSpPr>
        <p:spPr>
          <a:xfrm>
            <a:off x="957727" y="3654838"/>
            <a:ext cx="5791865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防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1E569-8BD5-4308-8541-5774D05656CF}"/>
              </a:ext>
            </a:extLst>
          </p:cNvPr>
          <p:cNvSpPr txBox="1"/>
          <p:nvPr/>
        </p:nvSpPr>
        <p:spPr>
          <a:xfrm>
            <a:off x="1089199" y="4168257"/>
            <a:ext cx="464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使用参数化传递，不直接拼接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51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订单功能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0253EF-58FC-48D3-BE40-479CAC3A145A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支持订单的查询、取消、历史信息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3DB73-7052-4A90-A142-A03BE96E0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924" y="2078951"/>
            <a:ext cx="8535065" cy="4215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042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订单功能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0253EF-58FC-48D3-BE40-479CAC3A145A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采用线程轮询的方式实现自动取消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75D4C-E787-4F95-A909-B19FD0D64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203" y="2187447"/>
            <a:ext cx="6410226" cy="4136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144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/>
          <p:cNvSpPr/>
          <p:nvPr/>
        </p:nvSpPr>
        <p:spPr>
          <a:xfrm>
            <a:off x="185117" y="2058390"/>
            <a:ext cx="2015628" cy="558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刘冬煜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Rectangle 20"/>
          <p:cNvSpPr/>
          <p:nvPr/>
        </p:nvSpPr>
        <p:spPr>
          <a:xfrm>
            <a:off x="185116" y="3204735"/>
            <a:ext cx="2015629" cy="55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孙印政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Rectangle 21"/>
          <p:cNvSpPr/>
          <p:nvPr/>
        </p:nvSpPr>
        <p:spPr>
          <a:xfrm>
            <a:off x="185116" y="4447450"/>
            <a:ext cx="1959405" cy="558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翁思扬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98854" y="847784"/>
            <a:ext cx="6623625" cy="809534"/>
            <a:chOff x="2204270" y="458879"/>
            <a:chExt cx="6623625" cy="809534"/>
          </a:xfrm>
        </p:grpSpPr>
        <p:sp>
          <p:nvSpPr>
            <p:cNvPr id="75" name="文本框 74"/>
            <p:cNvSpPr txBox="1"/>
            <p:nvPr/>
          </p:nvSpPr>
          <p:spPr>
            <a:xfrm>
              <a:off x="2204270" y="45887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版本管理</a:t>
              </a:r>
              <a:endParaRPr lang="zh-CN" altLang="en-US" sz="3200" b="1" dirty="0">
                <a:solidFill>
                  <a:srgbClr val="BF181F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C799694-C791-4994-AEB6-B7E5B3F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882" y="1854412"/>
            <a:ext cx="4218219" cy="42722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AB19A7-954C-4373-BEC1-A153C26C2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104" y="4444822"/>
            <a:ext cx="2789162" cy="670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B3BDA-9220-47B2-860E-ECAE04F4F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04" y="2107098"/>
            <a:ext cx="2789162" cy="564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6178A-553E-49E9-A832-6C42DAE71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04" y="3258312"/>
            <a:ext cx="2690256" cy="558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1D3DF8-9D62-4FDA-B54A-93F92B7151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35"/>
          <a:stretch/>
        </p:blipFill>
        <p:spPr>
          <a:xfrm>
            <a:off x="4928137" y="1854412"/>
            <a:ext cx="2785194" cy="4187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8620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测试结果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6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55641" y="1848004"/>
            <a:ext cx="1355512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全部通过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98854" y="847784"/>
            <a:ext cx="6623625" cy="809534"/>
            <a:chOff x="2204270" y="458879"/>
            <a:chExt cx="6623625" cy="809534"/>
          </a:xfrm>
        </p:grpSpPr>
        <p:sp>
          <p:nvSpPr>
            <p:cNvPr id="40" name="文本框 39"/>
            <p:cNvSpPr txBox="1"/>
            <p:nvPr/>
          </p:nvSpPr>
          <p:spPr>
            <a:xfrm>
              <a:off x="2204270" y="45887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通过率</a:t>
              </a:r>
              <a:endParaRPr lang="zh-CN" altLang="en-US" sz="3200" b="1" dirty="0">
                <a:solidFill>
                  <a:srgbClr val="BF181F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6E7066-6FBE-4BC5-9431-B8F3180D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49" y="1085288"/>
            <a:ext cx="8128000" cy="3041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BF4245-03B5-4DCD-A096-E2A46E3E8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49" y="4077994"/>
            <a:ext cx="8128000" cy="2482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236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696971" y="1408688"/>
            <a:ext cx="4902904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2733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1. </a:t>
              </a:r>
              <a:r>
                <a:rPr lang="zh-CN" altLang="en-US" sz="2800" b="1" dirty="0">
                  <a:latin typeface="Century Gothic" panose="020B0502020202020204" pitchFamily="34" charset="0"/>
                </a:rPr>
                <a:t>项目</a:t>
              </a:r>
              <a:r>
                <a:rPr lang="zh-CN" altLang="en-US" sz="2800" b="1" dirty="0"/>
                <a:t>背景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Background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96970" y="2386867"/>
            <a:ext cx="4387897" cy="731559"/>
            <a:chOff x="2204270" y="458879"/>
            <a:chExt cx="6623625" cy="731559"/>
          </a:xfrm>
        </p:grpSpPr>
        <p:sp>
          <p:nvSpPr>
            <p:cNvPr id="22" name="文本框 21"/>
            <p:cNvSpPr txBox="1"/>
            <p:nvPr/>
          </p:nvSpPr>
          <p:spPr>
            <a:xfrm>
              <a:off x="2204270" y="458879"/>
              <a:ext cx="4680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2. </a:t>
              </a:r>
              <a:r>
                <a:rPr lang="zh-CN" altLang="en-US" sz="2800" b="1" dirty="0"/>
                <a:t>数据库结构设计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Design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6970" y="3365046"/>
            <a:ext cx="4261773" cy="731559"/>
            <a:chOff x="2204270" y="458879"/>
            <a:chExt cx="6623625" cy="731559"/>
          </a:xfrm>
        </p:grpSpPr>
        <p:sp>
          <p:nvSpPr>
            <p:cNvPr id="25" name="文本框 24"/>
            <p:cNvSpPr txBox="1"/>
            <p:nvPr/>
          </p:nvSpPr>
          <p:spPr>
            <a:xfrm>
              <a:off x="2204270" y="458879"/>
              <a:ext cx="31446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3. </a:t>
              </a:r>
              <a:r>
                <a:rPr lang="zh-CN" altLang="en-US" sz="2800" b="1" dirty="0">
                  <a:latin typeface="Century Gothic" panose="020B0502020202020204" pitchFamily="34" charset="0"/>
                </a:rPr>
                <a:t>功能</a:t>
              </a:r>
              <a:r>
                <a:rPr lang="zh-CN" altLang="en-US" sz="2800" b="1" dirty="0"/>
                <a:t>实现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Function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96971" y="4343226"/>
            <a:ext cx="4724228" cy="731559"/>
            <a:chOff x="2204270" y="458879"/>
            <a:chExt cx="6623625" cy="731559"/>
          </a:xfrm>
        </p:grpSpPr>
        <p:sp>
          <p:nvSpPr>
            <p:cNvPr id="28" name="文本框 27"/>
            <p:cNvSpPr txBox="1"/>
            <p:nvPr/>
          </p:nvSpPr>
          <p:spPr>
            <a:xfrm>
              <a:off x="2204270" y="458879"/>
              <a:ext cx="2836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4. </a:t>
              </a:r>
              <a:r>
                <a:rPr lang="zh-CN" altLang="en-US" sz="2800" b="1" dirty="0"/>
                <a:t>测试结果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Result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5" y="0"/>
            <a:ext cx="487154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51767"/>
          <a:stretch/>
        </p:blipFill>
        <p:spPr>
          <a:xfrm rot="1667621">
            <a:off x="3240727" y="721111"/>
            <a:ext cx="1827073" cy="389680"/>
          </a:xfrm>
          <a:custGeom>
            <a:avLst/>
            <a:gdLst>
              <a:gd name="connsiteX0" fmla="*/ 0 w 1827073"/>
              <a:gd name="connsiteY0" fmla="*/ 0 h 389680"/>
              <a:gd name="connsiteX1" fmla="*/ 1621673 w 1827073"/>
              <a:gd name="connsiteY1" fmla="*/ 0 h 389680"/>
              <a:gd name="connsiteX2" fmla="*/ 1827073 w 1827073"/>
              <a:gd name="connsiteY2" fmla="*/ 389680 h 389680"/>
              <a:gd name="connsiteX3" fmla="*/ 0 w 1827073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7073" h="389680">
                <a:moveTo>
                  <a:pt x="0" y="0"/>
                </a:moveTo>
                <a:lnTo>
                  <a:pt x="1621673" y="0"/>
                </a:lnTo>
                <a:lnTo>
                  <a:pt x="1827073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7547" t="73732"/>
          <a:stretch/>
        </p:blipFill>
        <p:spPr>
          <a:xfrm rot="1667621">
            <a:off x="-73241" y="657329"/>
            <a:ext cx="4394402" cy="389680"/>
          </a:xfrm>
          <a:custGeom>
            <a:avLst/>
            <a:gdLst>
              <a:gd name="connsiteX0" fmla="*/ 0 w 4394402"/>
              <a:gd name="connsiteY0" fmla="*/ 389680 h 389680"/>
              <a:gd name="connsiteX1" fmla="*/ 739292 w 4394402"/>
              <a:gd name="connsiteY1" fmla="*/ 0 h 389680"/>
              <a:gd name="connsiteX2" fmla="*/ 4394402 w 4394402"/>
              <a:gd name="connsiteY2" fmla="*/ 0 h 389680"/>
              <a:gd name="connsiteX3" fmla="*/ 4394402 w 4394402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4402" h="389680">
                <a:moveTo>
                  <a:pt x="0" y="389680"/>
                </a:moveTo>
                <a:lnTo>
                  <a:pt x="739292" y="0"/>
                </a:lnTo>
                <a:lnTo>
                  <a:pt x="4394402" y="0"/>
                </a:lnTo>
                <a:lnTo>
                  <a:pt x="4394402" y="38968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1809" t="73732"/>
          <a:stretch/>
        </p:blipFill>
        <p:spPr>
          <a:xfrm rot="1667621">
            <a:off x="-300735" y="2199388"/>
            <a:ext cx="3729805" cy="389680"/>
          </a:xfrm>
          <a:custGeom>
            <a:avLst/>
            <a:gdLst>
              <a:gd name="connsiteX0" fmla="*/ 0 w 3729805"/>
              <a:gd name="connsiteY0" fmla="*/ 0 h 389680"/>
              <a:gd name="connsiteX1" fmla="*/ 3729805 w 3729805"/>
              <a:gd name="connsiteY1" fmla="*/ 0 h 389680"/>
              <a:gd name="connsiteX2" fmla="*/ 3729805 w 3729805"/>
              <a:gd name="connsiteY2" fmla="*/ 389680 h 389680"/>
              <a:gd name="connsiteX3" fmla="*/ 205400 w 372980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805" h="389680">
                <a:moveTo>
                  <a:pt x="0" y="0"/>
                </a:moveTo>
                <a:lnTo>
                  <a:pt x="3729805" y="0"/>
                </a:lnTo>
                <a:lnTo>
                  <a:pt x="3729805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4046" t="73732"/>
          <a:stretch/>
        </p:blipFill>
        <p:spPr>
          <a:xfrm rot="1667621">
            <a:off x="-337360" y="4991664"/>
            <a:ext cx="4364717" cy="389680"/>
          </a:xfrm>
          <a:custGeom>
            <a:avLst/>
            <a:gdLst>
              <a:gd name="connsiteX0" fmla="*/ 0 w 4364717"/>
              <a:gd name="connsiteY0" fmla="*/ 0 h 389680"/>
              <a:gd name="connsiteX1" fmla="*/ 4364717 w 4364717"/>
              <a:gd name="connsiteY1" fmla="*/ 0 h 389680"/>
              <a:gd name="connsiteX2" fmla="*/ 4364717 w 4364717"/>
              <a:gd name="connsiteY2" fmla="*/ 389680 h 389680"/>
              <a:gd name="connsiteX3" fmla="*/ 205400 w 4364717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4717" h="389680">
                <a:moveTo>
                  <a:pt x="0" y="0"/>
                </a:moveTo>
                <a:lnTo>
                  <a:pt x="4364717" y="0"/>
                </a:lnTo>
                <a:lnTo>
                  <a:pt x="4364717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36186"/>
          <a:stretch/>
        </p:blipFill>
        <p:spPr>
          <a:xfrm rot="1667621">
            <a:off x="620850" y="6271948"/>
            <a:ext cx="2417271" cy="389680"/>
          </a:xfrm>
          <a:custGeom>
            <a:avLst/>
            <a:gdLst>
              <a:gd name="connsiteX0" fmla="*/ 0 w 2417271"/>
              <a:gd name="connsiteY0" fmla="*/ 0 h 389680"/>
              <a:gd name="connsiteX1" fmla="*/ 2417271 w 2417271"/>
              <a:gd name="connsiteY1" fmla="*/ 0 h 389680"/>
              <a:gd name="connsiteX2" fmla="*/ 1677979 w 2417271"/>
              <a:gd name="connsiteY2" fmla="*/ 389680 h 389680"/>
              <a:gd name="connsiteX3" fmla="*/ 0 w 2417271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7271" h="389680">
                <a:moveTo>
                  <a:pt x="0" y="0"/>
                </a:moveTo>
                <a:lnTo>
                  <a:pt x="2417271" y="0"/>
                </a:lnTo>
                <a:lnTo>
                  <a:pt x="1677979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28260"/>
          <a:stretch/>
        </p:blipFill>
        <p:spPr>
          <a:xfrm rot="1667621">
            <a:off x="2401649" y="4352504"/>
            <a:ext cx="2717515" cy="389680"/>
          </a:xfrm>
          <a:custGeom>
            <a:avLst/>
            <a:gdLst>
              <a:gd name="connsiteX0" fmla="*/ 0 w 2717515"/>
              <a:gd name="connsiteY0" fmla="*/ 0 h 389680"/>
              <a:gd name="connsiteX1" fmla="*/ 2512115 w 2717515"/>
              <a:gd name="connsiteY1" fmla="*/ 0 h 389680"/>
              <a:gd name="connsiteX2" fmla="*/ 2717515 w 2717515"/>
              <a:gd name="connsiteY2" fmla="*/ 389680 h 389680"/>
              <a:gd name="connsiteX3" fmla="*/ 0 w 271751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5" h="389680">
                <a:moveTo>
                  <a:pt x="0" y="0"/>
                </a:moveTo>
                <a:lnTo>
                  <a:pt x="2512115" y="0"/>
                </a:lnTo>
                <a:lnTo>
                  <a:pt x="2717515" y="389680"/>
                </a:lnTo>
                <a:lnTo>
                  <a:pt x="0" y="389680"/>
                </a:lnTo>
                <a:close/>
              </a:path>
            </a:pathLst>
          </a:custGeom>
        </p:spPr>
      </p:pic>
      <p:sp>
        <p:nvSpPr>
          <p:cNvPr id="43" name="矩形 42"/>
          <p:cNvSpPr/>
          <p:nvPr/>
        </p:nvSpPr>
        <p:spPr>
          <a:xfrm>
            <a:off x="16" y="0"/>
            <a:ext cx="4871544" cy="6858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072068" y="1847086"/>
            <a:ext cx="2727438" cy="3163828"/>
            <a:chOff x="4894480" y="1683657"/>
            <a:chExt cx="2403040" cy="2787526"/>
          </a:xfrm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六边形 59"/>
            <p:cNvSpPr/>
            <p:nvPr/>
          </p:nvSpPr>
          <p:spPr>
            <a:xfrm rot="5400000">
              <a:off x="4702237" y="1875900"/>
              <a:ext cx="2787526" cy="2403040"/>
            </a:xfrm>
            <a:prstGeom prst="hexagon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六边形 60"/>
            <p:cNvSpPr/>
            <p:nvPr/>
          </p:nvSpPr>
          <p:spPr>
            <a:xfrm rot="5400000">
              <a:off x="4960530" y="2098567"/>
              <a:ext cx="2270940" cy="1957706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文本框 37"/>
          <p:cNvSpPr txBox="1"/>
          <p:nvPr/>
        </p:nvSpPr>
        <p:spPr>
          <a:xfrm>
            <a:off x="1526722" y="3593131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2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38"/>
          <p:cNvSpPr txBox="1"/>
          <p:nvPr/>
        </p:nvSpPr>
        <p:spPr>
          <a:xfrm>
            <a:off x="1642139" y="2785262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目 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776288-99C4-460B-81C8-8F9EB66012EC}"/>
              </a:ext>
            </a:extLst>
          </p:cNvPr>
          <p:cNvGrpSpPr/>
          <p:nvPr/>
        </p:nvGrpSpPr>
        <p:grpSpPr>
          <a:xfrm>
            <a:off x="5696971" y="5271584"/>
            <a:ext cx="4724228" cy="731559"/>
            <a:chOff x="2204270" y="458879"/>
            <a:chExt cx="6623625" cy="73155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2A79C1-F622-4C42-9C79-31B2A5A27940}"/>
                </a:ext>
              </a:extLst>
            </p:cNvPr>
            <p:cNvSpPr txBox="1"/>
            <p:nvPr/>
          </p:nvSpPr>
          <p:spPr>
            <a:xfrm>
              <a:off x="2204270" y="458879"/>
              <a:ext cx="2836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5. </a:t>
              </a:r>
              <a:r>
                <a:rPr lang="zh-CN" altLang="en-US" sz="2800" b="1" dirty="0"/>
                <a:t>分析展望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7C9C824-346A-4C2A-9ED2-02C0F6B3F803}"/>
                </a:ext>
              </a:extLst>
            </p:cNvPr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019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598854" y="8477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覆盖率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FEB36-A044-4746-851E-F0B9BE517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5" r="44093" b="47217"/>
          <a:stretch/>
        </p:blipFill>
        <p:spPr>
          <a:xfrm>
            <a:off x="702548" y="1657317"/>
            <a:ext cx="5616569" cy="28645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240CC2-1637-4D1D-8825-2A140833F5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56048" r="1803"/>
          <a:stretch/>
        </p:blipFill>
        <p:spPr>
          <a:xfrm>
            <a:off x="702549" y="4540242"/>
            <a:ext cx="5616568" cy="195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502F729-E72A-4CEE-9177-A03C6E42E029}"/>
              </a:ext>
            </a:extLst>
          </p:cNvPr>
          <p:cNvSpPr/>
          <p:nvPr/>
        </p:nvSpPr>
        <p:spPr>
          <a:xfrm>
            <a:off x="6954813" y="1657317"/>
            <a:ext cx="3395818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总覆盖率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95%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607AA2-D8F8-42D3-8990-C05D7D888F1F}"/>
              </a:ext>
            </a:extLst>
          </p:cNvPr>
          <p:cNvSpPr/>
          <p:nvPr/>
        </p:nvSpPr>
        <p:spPr>
          <a:xfrm>
            <a:off x="7456004" y="2535581"/>
            <a:ext cx="3395818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自主实现部分覆盖率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93%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E6D647-9416-4127-95F5-DF97EAED0CA5}"/>
              </a:ext>
            </a:extLst>
          </p:cNvPr>
          <p:cNvSpPr/>
          <p:nvPr/>
        </p:nvSpPr>
        <p:spPr>
          <a:xfrm>
            <a:off x="8229003" y="3387870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Seller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91%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DD52CA-1289-4D1D-8214-0D0AE2F1825B}"/>
              </a:ext>
            </a:extLst>
          </p:cNvPr>
          <p:cNvSpPr/>
          <p:nvPr/>
        </p:nvSpPr>
        <p:spPr>
          <a:xfrm>
            <a:off x="8229003" y="4019513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User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85%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619754-0519-4FCF-9EDD-EEE2D5E11252}"/>
              </a:ext>
            </a:extLst>
          </p:cNvPr>
          <p:cNvSpPr/>
          <p:nvPr/>
        </p:nvSpPr>
        <p:spPr>
          <a:xfrm>
            <a:off x="8229003" y="4651156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Search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5A44CA-AF9B-410C-A261-83B18291D768}"/>
              </a:ext>
            </a:extLst>
          </p:cNvPr>
          <p:cNvSpPr/>
          <p:nvPr/>
        </p:nvSpPr>
        <p:spPr>
          <a:xfrm>
            <a:off x="8229003" y="5282799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Buyer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84%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814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性能测试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E6D647-9416-4127-95F5-DF97EAED0CA5}"/>
              </a:ext>
            </a:extLst>
          </p:cNvPr>
          <p:cNvSpPr/>
          <p:nvPr/>
        </p:nvSpPr>
        <p:spPr>
          <a:xfrm>
            <a:off x="7530957" y="2342508"/>
            <a:ext cx="3743501" cy="842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吞吐量为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16532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笔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秒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DD52CA-1289-4D1D-8214-0D0AE2F1825B}"/>
              </a:ext>
            </a:extLst>
          </p:cNvPr>
          <p:cNvSpPr/>
          <p:nvPr/>
        </p:nvSpPr>
        <p:spPr>
          <a:xfrm>
            <a:off x="7530957" y="3672526"/>
            <a:ext cx="3671582" cy="842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延迟：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0.0373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秒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笔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4E7DB0-5FE4-3F41-B2BE-3DB979E3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20" y="2122927"/>
            <a:ext cx="6794045" cy="3397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814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分析展望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8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1"/>
          <p:cNvSpPr>
            <a:spLocks/>
          </p:cNvSpPr>
          <p:nvPr/>
        </p:nvSpPr>
        <p:spPr bwMode="auto">
          <a:xfrm>
            <a:off x="0" y="2070540"/>
            <a:ext cx="6096000" cy="3213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2" name="TextBox 15"/>
          <p:cNvSpPr txBox="1"/>
          <p:nvPr/>
        </p:nvSpPr>
        <p:spPr>
          <a:xfrm>
            <a:off x="213360" y="2295980"/>
            <a:ext cx="5699760" cy="2508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搜索功能的效率有待加强，可以使用倒排索引等方式提速；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书籍的以图搜图功能；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前端页面的呈现。</a:t>
            </a:r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6437933" y="2070540"/>
            <a:ext cx="5035678" cy="3213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2230" b="-2230"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98854" y="6060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展望</a:t>
            </a:r>
            <a:r>
              <a:rPr lang="zh-CN" altLang="en-US" sz="3200" b="1" dirty="0">
                <a:solidFill>
                  <a:srgbClr val="BF181F"/>
                </a:solidFill>
              </a:rPr>
              <a:t>与</a:t>
            </a:r>
            <a:r>
              <a:rPr lang="zh-CN" altLang="en-US" sz="3200" b="1" dirty="0"/>
              <a:t>不足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1"/>
          <p:cNvSpPr>
            <a:spLocks/>
          </p:cNvSpPr>
          <p:nvPr/>
        </p:nvSpPr>
        <p:spPr bwMode="auto">
          <a:xfrm>
            <a:off x="0" y="1891427"/>
            <a:ext cx="6852213" cy="33927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2" name="TextBox 15"/>
          <p:cNvSpPr txBox="1"/>
          <p:nvPr/>
        </p:nvSpPr>
        <p:spPr>
          <a:xfrm>
            <a:off x="198119" y="2070540"/>
            <a:ext cx="6654093" cy="455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刘冬煜：数据库设计、</a:t>
            </a:r>
            <a:r>
              <a:rPr lang="en" altLang="zh-CN" sz="2400" b="1" dirty="0">
                <a:solidFill>
                  <a:schemeClr val="bg1"/>
                </a:solidFill>
              </a:rPr>
              <a:t>git</a:t>
            </a:r>
            <a:r>
              <a:rPr lang="zh-CN" altLang="en-US" sz="2400" b="1" dirty="0">
                <a:solidFill>
                  <a:schemeClr val="bg1"/>
                </a:solidFill>
              </a:rPr>
              <a:t>版本控制、</a:t>
            </a:r>
            <a:r>
              <a:rPr lang="en" altLang="zh-CN" sz="2400" b="1" dirty="0">
                <a:solidFill>
                  <a:schemeClr val="bg1"/>
                </a:solidFill>
              </a:rPr>
              <a:t>Buyer</a:t>
            </a:r>
            <a:r>
              <a:rPr lang="zh-CN" altLang="en-US" sz="2400" b="1" dirty="0">
                <a:solidFill>
                  <a:schemeClr val="bg1"/>
                </a:solidFill>
              </a:rPr>
              <a:t>功能、收发货功能、自动取消订单功能、报告撰写、</a:t>
            </a:r>
            <a:r>
              <a:rPr lang="en" altLang="zh-CN" sz="2400" b="1" dirty="0">
                <a:solidFill>
                  <a:schemeClr val="bg1"/>
                </a:solidFill>
              </a:rPr>
              <a:t>PPT</a:t>
            </a:r>
            <a:r>
              <a:rPr lang="zh-CN" altLang="en-US" sz="2400" b="1" dirty="0">
                <a:solidFill>
                  <a:schemeClr val="bg1"/>
                </a:solidFill>
              </a:rPr>
              <a:t>制作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翁思扬：数据库设计、</a:t>
            </a:r>
            <a:r>
              <a:rPr lang="en" altLang="zh-CN" sz="2400" b="1" dirty="0">
                <a:solidFill>
                  <a:schemeClr val="bg1"/>
                </a:solidFill>
              </a:rPr>
              <a:t>Seller</a:t>
            </a:r>
            <a:r>
              <a:rPr lang="zh-CN" altLang="en-US" sz="2400" b="1" dirty="0">
                <a:solidFill>
                  <a:schemeClr val="bg1"/>
                </a:solidFill>
              </a:rPr>
              <a:t>功能实现、搜索图书功能设计、分页查询设计优化、报告撰写、</a:t>
            </a:r>
            <a:r>
              <a:rPr lang="en" altLang="zh-CN" sz="2400" b="1" dirty="0">
                <a:solidFill>
                  <a:schemeClr val="bg1"/>
                </a:solidFill>
              </a:rPr>
              <a:t>PPT</a:t>
            </a:r>
            <a:r>
              <a:rPr lang="zh-CN" altLang="en-US" sz="2400" b="1" dirty="0">
                <a:solidFill>
                  <a:schemeClr val="bg1"/>
                </a:solidFill>
              </a:rPr>
              <a:t>制作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孙印政：数据库设计、</a:t>
            </a:r>
            <a:r>
              <a:rPr lang="en" altLang="zh-CN" sz="2400" b="1" dirty="0">
                <a:solidFill>
                  <a:schemeClr val="bg1"/>
                </a:solidFill>
              </a:rPr>
              <a:t>ER</a:t>
            </a:r>
            <a:r>
              <a:rPr lang="zh-CN" altLang="en-US" sz="2400" b="1" dirty="0">
                <a:solidFill>
                  <a:schemeClr val="bg1"/>
                </a:solidFill>
              </a:rPr>
              <a:t>图设计、</a:t>
            </a:r>
            <a:r>
              <a:rPr lang="en" altLang="zh-CN" sz="2400" b="1" dirty="0">
                <a:solidFill>
                  <a:schemeClr val="bg1"/>
                </a:solidFill>
              </a:rPr>
              <a:t>Auth</a:t>
            </a:r>
            <a:r>
              <a:rPr lang="zh-CN" altLang="en-US" sz="2400" b="1" dirty="0">
                <a:solidFill>
                  <a:schemeClr val="bg1"/>
                </a:solidFill>
              </a:rPr>
              <a:t>功能实现、所有测试函数的编写、性能分析、吞吐量测试、报告撰写</a:t>
            </a:r>
          </a:p>
          <a:p>
            <a:br>
              <a:rPr lang="zh-CN" altLang="en-US" sz="3600" dirty="0">
                <a:solidFill>
                  <a:schemeClr val="bg1"/>
                </a:solidFill>
              </a:rPr>
            </a:b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6958202" y="2070539"/>
            <a:ext cx="5035678" cy="3213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2230" b="-2230"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98854" y="6060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展望</a:t>
            </a:r>
            <a:r>
              <a:rPr lang="zh-CN" altLang="en-US" sz="3200" b="1" dirty="0">
                <a:solidFill>
                  <a:srgbClr val="BF181F"/>
                </a:solidFill>
              </a:rPr>
              <a:t>与</a:t>
            </a:r>
            <a:r>
              <a:rPr lang="zh-CN" altLang="en-US" sz="3200" b="1" dirty="0"/>
              <a:t>不足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309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"/>
          <p:cNvSpPr/>
          <p:nvPr/>
        </p:nvSpPr>
        <p:spPr>
          <a:xfrm>
            <a:off x="5044405" y="2413341"/>
            <a:ext cx="2520000" cy="3124389"/>
          </a:xfrm>
          <a:custGeom>
            <a:avLst/>
            <a:gdLst>
              <a:gd name="connsiteX0" fmla="*/ 0 w 2316480"/>
              <a:gd name="connsiteY0" fmla="*/ 0 h 3500377"/>
              <a:gd name="connsiteX1" fmla="*/ 2316480 w 2316480"/>
              <a:gd name="connsiteY1" fmla="*/ 0 h 3500377"/>
              <a:gd name="connsiteX2" fmla="*/ 2316480 w 2316480"/>
              <a:gd name="connsiteY2" fmla="*/ 3500377 h 3500377"/>
              <a:gd name="connsiteX3" fmla="*/ 0 w 2316480"/>
              <a:gd name="connsiteY3" fmla="*/ 3500377 h 350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00377">
                <a:moveTo>
                  <a:pt x="0" y="0"/>
                </a:moveTo>
                <a:lnTo>
                  <a:pt x="2316480" y="0"/>
                </a:lnTo>
                <a:lnTo>
                  <a:pt x="2316480" y="3500377"/>
                </a:lnTo>
                <a:lnTo>
                  <a:pt x="0" y="350037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 </a:t>
            </a:r>
            <a:r>
              <a:rPr lang="en" altLang="zh-CN" b="1" dirty="0">
                <a:solidFill>
                  <a:schemeClr val="bg1"/>
                </a:solidFill>
              </a:rPr>
              <a:t>Seller</a:t>
            </a:r>
            <a:r>
              <a:rPr lang="zh-CN" altLang="en-US" b="1" dirty="0">
                <a:solidFill>
                  <a:schemeClr val="bg1"/>
                </a:solidFill>
              </a:rPr>
              <a:t>功能实现、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搜索图书功能设计、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分页查询设计优化、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 报告撰写、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PPT</a:t>
            </a:r>
            <a:r>
              <a:rPr lang="zh-CN" altLang="en-US" b="1" dirty="0">
                <a:solidFill>
                  <a:schemeClr val="bg1"/>
                </a:solidFill>
              </a:rPr>
              <a:t>制作</a:t>
            </a:r>
            <a:endParaRPr dirty="0"/>
          </a:p>
        </p:txBody>
      </p:sp>
      <p:sp>
        <p:nvSpPr>
          <p:cNvPr id="35" name="Freeform: Shape 4"/>
          <p:cNvSpPr/>
          <p:nvPr/>
        </p:nvSpPr>
        <p:spPr>
          <a:xfrm>
            <a:off x="9218444" y="2413341"/>
            <a:ext cx="2520000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en" altLang="zh-CN" b="1" dirty="0">
                <a:solidFill>
                  <a:schemeClr val="bg1"/>
                </a:solidFill>
              </a:rPr>
              <a:t>ER</a:t>
            </a:r>
            <a:r>
              <a:rPr lang="zh-CN" altLang="en-US" b="1" dirty="0">
                <a:solidFill>
                  <a:schemeClr val="bg1"/>
                </a:solidFill>
              </a:rPr>
              <a:t>图设计、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" altLang="zh-CN" b="1" dirty="0">
                <a:solidFill>
                  <a:schemeClr val="bg1"/>
                </a:solidFill>
              </a:rPr>
              <a:t>Auth</a:t>
            </a:r>
            <a:r>
              <a:rPr lang="zh-CN" altLang="en-US" b="1" dirty="0">
                <a:solidFill>
                  <a:schemeClr val="bg1"/>
                </a:solidFill>
              </a:rPr>
              <a:t>功能实现、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所有测试函数的编写、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性能分析、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吞吐量测试、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报告撰写</a:t>
            </a:r>
            <a:endParaRPr dirty="0"/>
          </a:p>
        </p:txBody>
      </p:sp>
      <p:sp>
        <p:nvSpPr>
          <p:cNvPr id="36" name="Freeform: Shape 5"/>
          <p:cNvSpPr/>
          <p:nvPr/>
        </p:nvSpPr>
        <p:spPr>
          <a:xfrm>
            <a:off x="870366" y="2413341"/>
            <a:ext cx="2520000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" altLang="zh-CN" b="1" dirty="0">
                <a:solidFill>
                  <a:schemeClr val="bg1"/>
                </a:solidFill>
              </a:rPr>
              <a:t>git</a:t>
            </a:r>
            <a:r>
              <a:rPr lang="zh-CN" altLang="en-US" b="1" dirty="0">
                <a:solidFill>
                  <a:schemeClr val="bg1"/>
                </a:solidFill>
              </a:rPr>
              <a:t>版本控制、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Buyer</a:t>
            </a:r>
            <a:r>
              <a:rPr lang="zh-CN" altLang="en-US" b="1" dirty="0">
                <a:solidFill>
                  <a:schemeClr val="bg1"/>
                </a:solidFill>
              </a:rPr>
              <a:t>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收发货功能、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自动取消订单功能、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报告撰写、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PPT</a:t>
            </a:r>
            <a:r>
              <a:rPr lang="zh-CN" altLang="en-US" b="1" dirty="0">
                <a:solidFill>
                  <a:schemeClr val="bg1"/>
                </a:solidFill>
              </a:rPr>
              <a:t>制作</a:t>
            </a:r>
          </a:p>
          <a:p>
            <a:pPr algn="ctr"/>
            <a:endParaRPr dirty="0"/>
          </a:p>
        </p:txBody>
      </p:sp>
      <p:sp>
        <p:nvSpPr>
          <p:cNvPr id="45" name="矩形 44"/>
          <p:cNvSpPr/>
          <p:nvPr/>
        </p:nvSpPr>
        <p:spPr>
          <a:xfrm>
            <a:off x="5057335" y="2421464"/>
            <a:ext cx="2520000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翁思扬</a:t>
            </a:r>
          </a:p>
        </p:txBody>
      </p:sp>
      <p:sp>
        <p:nvSpPr>
          <p:cNvPr id="43" name="矩形 42"/>
          <p:cNvSpPr/>
          <p:nvPr/>
        </p:nvSpPr>
        <p:spPr>
          <a:xfrm>
            <a:off x="9250198" y="2421464"/>
            <a:ext cx="2488246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孙印政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实验环境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69D4092-5690-A14C-973F-6972DA765778}"/>
              </a:ext>
            </a:extLst>
          </p:cNvPr>
          <p:cNvSpPr/>
          <p:nvPr/>
        </p:nvSpPr>
        <p:spPr>
          <a:xfrm>
            <a:off x="864688" y="2421464"/>
            <a:ext cx="2520000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刘冬煜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881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333022" y="-190674"/>
            <a:ext cx="12858044" cy="72393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-5072747" y="-3094656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菱形 4"/>
          <p:cNvSpPr/>
          <p:nvPr/>
        </p:nvSpPr>
        <p:spPr>
          <a:xfrm>
            <a:off x="2474818" y="-7939803"/>
            <a:ext cx="10377688" cy="10377688"/>
          </a:xfrm>
          <a:prstGeom prst="diamond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7564935" y="2416224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-2137036" y="4763812"/>
            <a:ext cx="10377688" cy="10377688"/>
          </a:xfrm>
          <a:prstGeom prst="diamond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1394" y="2416224"/>
            <a:ext cx="60098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en-US" altLang="zh-CN" sz="6600" cap="all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zh-CN" altLang="en-US" sz="72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1394" y="3932580"/>
            <a:ext cx="68389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29928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372941" y="2908398"/>
            <a:ext cx="50048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</a:t>
            </a: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1350449" y="16628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445252" y="332389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1"/>
          <p:cNvSpPr txBox="1">
            <a:spLocks noChangeArrowheads="1"/>
          </p:cNvSpPr>
          <p:nvPr/>
        </p:nvSpPr>
        <p:spPr bwMode="auto">
          <a:xfrm>
            <a:off x="1697872" y="3031734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9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495631" y="2164012"/>
            <a:ext cx="3960391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其他功能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5BE978-2E7C-43A1-9336-056E9EE54A49}"/>
              </a:ext>
            </a:extLst>
          </p:cNvPr>
          <p:cNvGrpSpPr/>
          <p:nvPr/>
        </p:nvGrpSpPr>
        <p:grpSpPr>
          <a:xfrm>
            <a:off x="1180618" y="2895807"/>
            <a:ext cx="4815067" cy="2891607"/>
            <a:chOff x="6956385" y="2254838"/>
            <a:chExt cx="5162590" cy="2537081"/>
          </a:xfrm>
        </p:grpSpPr>
        <p:sp>
          <p:nvSpPr>
            <p:cNvPr id="33" name="矩形 32"/>
            <p:cNvSpPr/>
            <p:nvPr/>
          </p:nvSpPr>
          <p:spPr>
            <a:xfrm>
              <a:off x="6956385" y="2254838"/>
              <a:ext cx="5162590" cy="25370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222479" y="2431882"/>
              <a:ext cx="4608512" cy="221599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实现一个提供网上购书功能的网站后端。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网站支持书商在上面开商店，购买者可能通过网站购买。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买家和买家都可以注册自己的账号。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Open San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一个买家可以开一个或多个网上商店， 买家可以为自已的账户充值，在任意商店购买图书。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支持下单-&gt;付款-&gt;发货-&gt;收货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的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流程。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项目需求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F903D0-19B4-4751-AF6B-62A63BC7A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631" y="3078930"/>
            <a:ext cx="451575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</a:rPr>
              <a:t>用户可以通过关键字搜索，参数化的搜索方式； 如搜索范围包括，题目，标签，目录，内容；全站搜索或是当前店铺搜索。 如果显示结果较大，需要分页</a:t>
            </a:r>
            <a:r>
              <a:rPr lang="zh-CN" altLang="en-US" dirty="0">
                <a:solidFill>
                  <a:srgbClr val="333333"/>
                </a:solidFill>
              </a:rPr>
              <a:t>。</a:t>
            </a:r>
            <a:endParaRPr lang="en-US" altLang="zh-CN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333333"/>
                </a:solidFill>
              </a:rPr>
              <a:t>用户可以查自已的历史订单，用户也可以取消订单。</a:t>
            </a:r>
            <a:endParaRPr lang="en-US" altLang="zh-CN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333333"/>
                </a:solidFill>
              </a:rPr>
              <a:t>取消定单，买家主动地取消定单，如果买家下单经过一段时间超时后，如果买家未付款，定单也会自动取消。</a:t>
            </a:r>
            <a:endParaRPr lang="zh-CN" altLang="zh-CN" dirty="0">
              <a:solidFill>
                <a:srgbClr val="33333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1C5D35-F585-4B72-B15D-C292E4B8E74E}"/>
              </a:ext>
            </a:extLst>
          </p:cNvPr>
          <p:cNvSpPr/>
          <p:nvPr/>
        </p:nvSpPr>
        <p:spPr>
          <a:xfrm>
            <a:off x="1180618" y="2172326"/>
            <a:ext cx="3391381" cy="498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基础功能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"/>
          <p:cNvSpPr/>
          <p:nvPr/>
        </p:nvSpPr>
        <p:spPr>
          <a:xfrm>
            <a:off x="2999381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4"/>
            <a:srcRect/>
            <a:stretch>
              <a:fillRect l="-64093" r="-6330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3" name="Freeform: Shape 2"/>
          <p:cNvSpPr/>
          <p:nvPr/>
        </p:nvSpPr>
        <p:spPr>
          <a:xfrm>
            <a:off x="5061103" y="2413343"/>
            <a:ext cx="2061721" cy="3124389"/>
          </a:xfrm>
          <a:custGeom>
            <a:avLst/>
            <a:gdLst>
              <a:gd name="connsiteX0" fmla="*/ 0 w 2316480"/>
              <a:gd name="connsiteY0" fmla="*/ 0 h 3500377"/>
              <a:gd name="connsiteX1" fmla="*/ 2316480 w 2316480"/>
              <a:gd name="connsiteY1" fmla="*/ 0 h 3500377"/>
              <a:gd name="connsiteX2" fmla="*/ 2316480 w 2316480"/>
              <a:gd name="connsiteY2" fmla="*/ 3500377 h 3500377"/>
              <a:gd name="connsiteX3" fmla="*/ 0 w 2316480"/>
              <a:gd name="connsiteY3" fmla="*/ 3500377 h 350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00377">
                <a:moveTo>
                  <a:pt x="0" y="0"/>
                </a:moveTo>
                <a:lnTo>
                  <a:pt x="2316480" y="0"/>
                </a:lnTo>
                <a:lnTo>
                  <a:pt x="2316480" y="3500377"/>
                </a:lnTo>
                <a:lnTo>
                  <a:pt x="0" y="350037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4" name="Freeform: Shape 3"/>
          <p:cNvSpPr/>
          <p:nvPr/>
        </p:nvSpPr>
        <p:spPr>
          <a:xfrm>
            <a:off x="7122824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5"/>
            <a:srcRect/>
            <a:stretch>
              <a:fillRect l="-62768" r="-62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5" name="Freeform: Shape 4"/>
          <p:cNvSpPr/>
          <p:nvPr/>
        </p:nvSpPr>
        <p:spPr>
          <a:xfrm>
            <a:off x="9184545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6" name="Freeform: Shape 5"/>
          <p:cNvSpPr/>
          <p:nvPr/>
        </p:nvSpPr>
        <p:spPr>
          <a:xfrm>
            <a:off x="945735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7" name="Freeform: Shape 11"/>
          <p:cNvSpPr>
            <a:spLocks/>
          </p:cNvSpPr>
          <p:nvPr/>
        </p:nvSpPr>
        <p:spPr bwMode="auto">
          <a:xfrm>
            <a:off x="1663570" y="3487537"/>
            <a:ext cx="605491" cy="605491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8" name="Freeform: Shape 13"/>
          <p:cNvSpPr>
            <a:spLocks/>
          </p:cNvSpPr>
          <p:nvPr/>
        </p:nvSpPr>
        <p:spPr bwMode="auto">
          <a:xfrm>
            <a:off x="5850701" y="3549020"/>
            <a:ext cx="482527" cy="482528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9" name="Freeform: Shape 15"/>
          <p:cNvSpPr>
            <a:spLocks/>
          </p:cNvSpPr>
          <p:nvPr/>
        </p:nvSpPr>
        <p:spPr bwMode="auto">
          <a:xfrm>
            <a:off x="9964704" y="3540822"/>
            <a:ext cx="501403" cy="498921"/>
          </a:xfrm>
          <a:custGeom>
            <a:avLst/>
            <a:gdLst>
              <a:gd name="T0" fmla="*/ 176 w 176"/>
              <a:gd name="T1" fmla="*/ 52 h 176"/>
              <a:gd name="T2" fmla="*/ 124 w 176"/>
              <a:gd name="T3" fmla="*/ 0 h 176"/>
              <a:gd name="T4" fmla="*/ 88 w 176"/>
              <a:gd name="T5" fmla="*/ 15 h 176"/>
              <a:gd name="T6" fmla="*/ 52 w 176"/>
              <a:gd name="T7" fmla="*/ 0 h 176"/>
              <a:gd name="T8" fmla="*/ 0 w 176"/>
              <a:gd name="T9" fmla="*/ 52 h 176"/>
              <a:gd name="T10" fmla="*/ 0 w 176"/>
              <a:gd name="T11" fmla="*/ 58 h 176"/>
              <a:gd name="T12" fmla="*/ 88 w 176"/>
              <a:gd name="T13" fmla="*/ 176 h 176"/>
              <a:gd name="T14" fmla="*/ 176 w 176"/>
              <a:gd name="T15" fmla="*/ 58 h 176"/>
              <a:gd name="T16" fmla="*/ 176 w 176"/>
              <a:gd name="T17" fmla="*/ 52 h 176"/>
              <a:gd name="T18" fmla="*/ 168 w 176"/>
              <a:gd name="T19" fmla="*/ 57 h 176"/>
              <a:gd name="T20" fmla="*/ 88 w 176"/>
              <a:gd name="T21" fmla="*/ 167 h 176"/>
              <a:gd name="T22" fmla="*/ 8 w 176"/>
              <a:gd name="T23" fmla="*/ 57 h 176"/>
              <a:gd name="T24" fmla="*/ 8 w 176"/>
              <a:gd name="T25" fmla="*/ 52 h 176"/>
              <a:gd name="T26" fmla="*/ 52 w 176"/>
              <a:gd name="T27" fmla="*/ 8 h 176"/>
              <a:gd name="T28" fmla="*/ 82 w 176"/>
              <a:gd name="T29" fmla="*/ 20 h 176"/>
              <a:gd name="T30" fmla="*/ 88 w 176"/>
              <a:gd name="T31" fmla="*/ 26 h 176"/>
              <a:gd name="T32" fmla="*/ 94 w 176"/>
              <a:gd name="T33" fmla="*/ 20 h 176"/>
              <a:gd name="T34" fmla="*/ 124 w 176"/>
              <a:gd name="T35" fmla="*/ 8 h 176"/>
              <a:gd name="T36" fmla="*/ 168 w 176"/>
              <a:gd name="T37" fmla="*/ 52 h 176"/>
              <a:gd name="T38" fmla="*/ 168 w 176"/>
              <a:gd name="T39" fmla="*/ 5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176" y="52"/>
                </a:moveTo>
                <a:cubicBezTo>
                  <a:pt x="176" y="23"/>
                  <a:pt x="153" y="0"/>
                  <a:pt x="124" y="0"/>
                </a:cubicBezTo>
                <a:cubicBezTo>
                  <a:pt x="110" y="0"/>
                  <a:pt x="97" y="6"/>
                  <a:pt x="88" y="15"/>
                </a:cubicBezTo>
                <a:cubicBezTo>
                  <a:pt x="79" y="6"/>
                  <a:pt x="66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55"/>
                  <a:pt x="1" y="59"/>
                  <a:pt x="0" y="58"/>
                </a:cubicBezTo>
                <a:cubicBezTo>
                  <a:pt x="6" y="109"/>
                  <a:pt x="80" y="176"/>
                  <a:pt x="88" y="176"/>
                </a:cubicBezTo>
                <a:cubicBezTo>
                  <a:pt x="96" y="176"/>
                  <a:pt x="170" y="109"/>
                  <a:pt x="176" y="58"/>
                </a:cubicBezTo>
                <a:cubicBezTo>
                  <a:pt x="175" y="59"/>
                  <a:pt x="176" y="55"/>
                  <a:pt x="176" y="52"/>
                </a:cubicBezTo>
                <a:moveTo>
                  <a:pt x="168" y="57"/>
                </a:moveTo>
                <a:cubicBezTo>
                  <a:pt x="163" y="100"/>
                  <a:pt x="103" y="158"/>
                  <a:pt x="88" y="167"/>
                </a:cubicBezTo>
                <a:cubicBezTo>
                  <a:pt x="73" y="158"/>
                  <a:pt x="13" y="100"/>
                  <a:pt x="8" y="57"/>
                </a:cubicBezTo>
                <a:cubicBezTo>
                  <a:pt x="8" y="57"/>
                  <a:pt x="8" y="55"/>
                  <a:pt x="8" y="52"/>
                </a:cubicBezTo>
                <a:cubicBezTo>
                  <a:pt x="8" y="28"/>
                  <a:pt x="28" y="8"/>
                  <a:pt x="52" y="8"/>
                </a:cubicBezTo>
                <a:cubicBezTo>
                  <a:pt x="63" y="8"/>
                  <a:pt x="74" y="12"/>
                  <a:pt x="82" y="20"/>
                </a:cubicBezTo>
                <a:cubicBezTo>
                  <a:pt x="88" y="26"/>
                  <a:pt x="88" y="26"/>
                  <a:pt x="88" y="26"/>
                </a:cubicBezTo>
                <a:cubicBezTo>
                  <a:pt x="94" y="20"/>
                  <a:pt x="94" y="20"/>
                  <a:pt x="94" y="20"/>
                </a:cubicBezTo>
                <a:cubicBezTo>
                  <a:pt x="102" y="12"/>
                  <a:pt x="113" y="8"/>
                  <a:pt x="124" y="8"/>
                </a:cubicBezTo>
                <a:cubicBezTo>
                  <a:pt x="148" y="8"/>
                  <a:pt x="168" y="28"/>
                  <a:pt x="168" y="52"/>
                </a:cubicBezTo>
                <a:cubicBezTo>
                  <a:pt x="168" y="55"/>
                  <a:pt x="168" y="57"/>
                  <a:pt x="168" y="5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40" name="组合 39"/>
          <p:cNvGrpSpPr/>
          <p:nvPr/>
        </p:nvGrpSpPr>
        <p:grpSpPr>
          <a:xfrm>
            <a:off x="1015424" y="2859307"/>
            <a:ext cx="1922342" cy="1816939"/>
            <a:chOff x="8618684" y="764114"/>
            <a:chExt cx="2501952" cy="1816939"/>
          </a:xfrm>
        </p:grpSpPr>
        <p:sp>
          <p:nvSpPr>
            <p:cNvPr id="47" name="矩形 46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PostgreSQL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18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数据库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4828" y="2859307"/>
            <a:ext cx="1922342" cy="1816939"/>
            <a:chOff x="8618684" y="764114"/>
            <a:chExt cx="2501952" cy="1816939"/>
          </a:xfrm>
        </p:grpSpPr>
        <p:sp>
          <p:nvSpPr>
            <p:cNvPr id="45" name="矩形 44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bg1"/>
                  </a:solidFill>
                </a:rPr>
                <a:t>SQLAlchemy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24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ORM</a:t>
              </a: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库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50199" y="2859307"/>
            <a:ext cx="1922342" cy="1816939"/>
            <a:chOff x="8618684" y="764114"/>
            <a:chExt cx="2501952" cy="1816939"/>
          </a:xfrm>
        </p:grpSpPr>
        <p:sp>
          <p:nvSpPr>
            <p:cNvPr id="43" name="矩形 42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Flask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30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后端框架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实验环境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164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372941" y="2908398"/>
            <a:ext cx="50048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数据库结构设计</a:t>
            </a: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1350449" y="16628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445252" y="332389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1"/>
          <p:cNvSpPr txBox="1">
            <a:spLocks noChangeArrowheads="1"/>
          </p:cNvSpPr>
          <p:nvPr/>
        </p:nvSpPr>
        <p:spPr bwMode="auto">
          <a:xfrm>
            <a:off x="1697872" y="3031734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/>
              <a:t>ER</a:t>
            </a:r>
            <a:r>
              <a:rPr lang="zh-CN" altLang="en-US" sz="3200" b="1" dirty="0"/>
              <a:t>图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02CB5-8CA2-204F-9E87-911F6A144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r="1461" b="6852"/>
          <a:stretch/>
        </p:blipFill>
        <p:spPr>
          <a:xfrm>
            <a:off x="1764558" y="1046479"/>
            <a:ext cx="9470512" cy="581152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9639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/>
              <a:t>SCHEMA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3F78E5-7367-47EE-9942-19642AAF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78" y="1657318"/>
            <a:ext cx="3652106" cy="30183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32DA20-1F8D-4603-B8D7-4F2888C73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300" y="1683242"/>
            <a:ext cx="4105848" cy="3772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55E63-C5DC-4C71-9C5A-35A734267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49" y="4900454"/>
            <a:ext cx="3315163" cy="13146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5EE484-F930-42F9-8A04-0F9AE3BC7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018" y="1657318"/>
            <a:ext cx="4039164" cy="1676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92670F-2B9B-4718-9D55-4C229EE9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018" y="3261925"/>
            <a:ext cx="3724795" cy="16385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D18948-97B2-4CCB-AC85-D9CFAE16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018" y="4890470"/>
            <a:ext cx="432495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8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关系模式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F194E8-C95B-47F2-881B-3567651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205" y="1770439"/>
            <a:ext cx="7193590" cy="49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5BDFFD59-3E76-4F7D-88BF-6FA00DB34D2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D:\修改ppt1.4\48494"/>
  <p:tag name="ISPRING_FIRST_PUBLISH" val="1"/>
  <p:tag name="ISPRING_PRESENTATION_TITLE" val="红色大气公司培训PPT模版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2e0e52-2bcd-4ad0-86c9-9242a946d6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2e0e52-2bcd-4ad0-86c9-9242a946d6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heme/theme1.xml><?xml version="1.0" encoding="utf-8"?>
<a:theme xmlns:a="http://schemas.openxmlformats.org/drawingml/2006/main" name="包图主题2">
  <a:themeElements>
    <a:clrScheme name="自定义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181F"/>
      </a:accent1>
      <a:accent2>
        <a:srgbClr val="BF181F"/>
      </a:accent2>
      <a:accent3>
        <a:srgbClr val="BF181F"/>
      </a:accent3>
      <a:accent4>
        <a:srgbClr val="BF181F"/>
      </a:accent4>
      <a:accent5>
        <a:srgbClr val="BF181F"/>
      </a:accent5>
      <a:accent6>
        <a:srgbClr val="BF181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439</TotalTime>
  <Words>697</Words>
  <Application>Microsoft Macintosh PowerPoint</Application>
  <PresentationFormat>宽屏</PresentationFormat>
  <Paragraphs>149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微软雅黑</vt:lpstr>
      <vt:lpstr>Arial</vt:lpstr>
      <vt:lpstr>Calibri</vt:lpstr>
      <vt:lpstr>Century Gothic</vt:lpstr>
      <vt:lpstr>Impact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红色大气公司培训PPT模版</dc:title>
  <dc:creator>逆流的小鱼</dc:creator>
  <cp:lastModifiedBy>孙 yinzheng</cp:lastModifiedBy>
  <cp:revision>145</cp:revision>
  <dcterms:created xsi:type="dcterms:W3CDTF">2017-08-29T15:07:53Z</dcterms:created>
  <dcterms:modified xsi:type="dcterms:W3CDTF">2021-01-12T12:56:51Z</dcterms:modified>
</cp:coreProperties>
</file>